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3" r:id="rId14"/>
    <p:sldId id="279" r:id="rId15"/>
    <p:sldId id="280" r:id="rId16"/>
    <p:sldId id="281" r:id="rId17"/>
    <p:sldId id="282" r:id="rId18"/>
    <p:sldId id="285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63" d="100"/>
          <a:sy n="63" d="100"/>
        </p:scale>
        <p:origin x="10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8F21-3438-478D-ABA8-954DB33240D3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7AE63-8358-4618-8B53-063EFEC7A0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7AE63-8358-4618-8B53-063EFEC7A0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1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1059F-B1AA-4643-BDA4-D0EF8DBA4ECB}" type="datetimeFigureOut">
              <a:rPr lang="ru-RU" smtClean="0"/>
              <a:pPr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BFCF-90F0-4E4A-B538-802DD46B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tudent\Downloads\salt%20velvet%20gloss%20&#1074;&#1076;&#1086;&#1093;&#1085;&#1086;&#1074;&#1083;&#1103;&#1102;&#1097;&#1080;&#1081;%20&#1090;&#1088;&#1077;&#1082;%20&#1076;&#1083;&#1103;%20&#1087;&#1088;&#1077;&#1079;&#1077;&#1085;&#1090;&#1072;&#1094;&#1080;&#108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rhivlot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3227851" cy="24208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564904"/>
            <a:ext cx="914400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Архивный отдел администрации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100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Городского</a:t>
            </a:r>
          </a:p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круга Лотошино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salt velvet gloss вдохновляющий трек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pic>
        <p:nvPicPr>
          <p:cNvPr id="10" name="Рисунок 9" descr="герб.jpg"/>
          <p:cNvPicPr>
            <a:picLocks noChangeAspect="1"/>
          </p:cNvPicPr>
          <p:nvPr/>
        </p:nvPicPr>
        <p:blipFill>
          <a:blip r:embed="rId7" cstate="print"/>
          <a:srcRect l="16538" r="19144" b="5615"/>
          <a:stretch>
            <a:fillRect/>
          </a:stretch>
        </p:blipFill>
        <p:spPr>
          <a:xfrm>
            <a:off x="3203848" y="0"/>
            <a:ext cx="2520280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323861" cy="2420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За последние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годы архивным отделом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принят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на хранение большой объем документов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от учреждений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района.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2132856"/>
            <a:ext cx="3576712" cy="39933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5"/>
            <a:ext cx="4038600" cy="3993307"/>
          </a:xfrm>
        </p:spPr>
      </p:pic>
    </p:spTree>
    <p:extLst>
      <p:ext uri="{BB962C8B-B14F-4D97-AF65-F5344CB8AC3E}">
        <p14:creationId xmlns:p14="http://schemas.microsoft.com/office/powerpoint/2010/main" val="346749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6336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АРХИВ </a:t>
            </a:r>
            <a:r>
              <a:rPr lang="ru-RU" sz="2400" b="1" dirty="0"/>
              <a:t>ОСНАЩЕН :</a:t>
            </a:r>
            <a:br>
              <a:rPr lang="ru-RU" sz="2400" b="1" dirty="0"/>
            </a:br>
            <a:r>
              <a:rPr lang="ru-RU" sz="2400" b="1" dirty="0"/>
              <a:t>автоматической охранной и пожарной сигнализацией, автоматической системой </a:t>
            </a:r>
            <a:r>
              <a:rPr lang="ru-RU" sz="2400" b="1" dirty="0" smtClean="0"/>
              <a:t>пожаротушения.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2856"/>
            <a:ext cx="3614936" cy="42484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528392" cy="4248471"/>
          </a:xfrm>
        </p:spPr>
      </p:pic>
    </p:spTree>
    <p:extLst>
      <p:ext uri="{BB962C8B-B14F-4D97-AF65-F5344CB8AC3E}">
        <p14:creationId xmlns:p14="http://schemas.microsoft.com/office/powerpoint/2010/main" val="81245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РАБОЧИЕ БУДНИ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АРХИВИСТОВ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2376264" cy="2687960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5" y="836712"/>
            <a:ext cx="2508700" cy="268796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5" y="4293096"/>
            <a:ext cx="2508700" cy="2486030"/>
          </a:xfrm>
          <a:prstGeom prst="rect">
            <a:avLst/>
          </a:prstGeom>
        </p:spPr>
      </p:pic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6"/>
            <a:ext cx="2448272" cy="2486030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89" y="836712"/>
            <a:ext cx="2553021" cy="2687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90" y="4293096"/>
            <a:ext cx="2553020" cy="24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4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РАБОЧИЕ БУДНИ АРХИВИСТОВ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0" y="1101759"/>
            <a:ext cx="2482056" cy="330940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76" y="1101759"/>
            <a:ext cx="1927647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09" y="1101759"/>
            <a:ext cx="2522407" cy="3309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33056"/>
            <a:ext cx="2880319" cy="28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6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87220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 </a:t>
            </a:r>
            <a:r>
              <a:rPr lang="ru-RU" sz="2400" b="1" dirty="0"/>
              <a:t>АРХИВ ОБРАЩАЮТСЯ ПО САМЫМ РАЗНЫМ ВОПРОСАМ: О ЗАРАБОТНОЙ ПЛАТЕ, О ПОДТВЕРЖДЕНИИ СТАЖА РАБОТЫ, ПО РАЗЛИЧНЫМ ВОПРОСАМ, ДАЮЩИЕ ПРАВО НА ЛЬГОТЫ, </a:t>
            </a:r>
            <a:r>
              <a:rPr lang="ru-RU" sz="2400" b="1" dirty="0" smtClean="0"/>
              <a:t>РОДОСЛОВНАЯ, АКТУАЛЬНЫЕ </a:t>
            </a:r>
            <a:r>
              <a:rPr lang="ru-RU" sz="2400" b="1" dirty="0"/>
              <a:t>ВОПРОСЫ, СВЯЗАННЫЕ С НЕДВИЖИМЫМ </a:t>
            </a:r>
            <a:r>
              <a:rPr lang="ru-RU" sz="2400" b="1" dirty="0" smtClean="0"/>
              <a:t>ИМУЩЕСТВОМ</a:t>
            </a:r>
            <a:r>
              <a:rPr lang="ru-RU" sz="2000" b="1" dirty="0" smtClean="0"/>
              <a:t>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4560"/>
            <a:ext cx="3635311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12278"/>
            <a:ext cx="3415308" cy="45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0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accent3">
                    <a:lumMod val="75000"/>
                  </a:schemeClr>
                </a:solidFill>
              </a:rPr>
              <a:t>В случаях отсутствия возможности архивного отдела самостоятельно провести работу по установлению родословных связей, есть возможность посетить </a:t>
            </a:r>
            <a:r>
              <a:rPr lang="ru-RU" sz="2700" b="1" dirty="0">
                <a:solidFill>
                  <a:schemeClr val="accent3">
                    <a:lumMod val="75000"/>
                  </a:schemeClr>
                </a:solidFill>
              </a:rPr>
              <a:t>читальный зал </a:t>
            </a: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2700" dirty="0">
                <a:solidFill>
                  <a:schemeClr val="accent3">
                    <a:lumMod val="75000"/>
                  </a:schemeClr>
                </a:solidFill>
              </a:rPr>
              <a:t>сотрудники архивного отдела предоставят необходимые для исследования документы.</a:t>
            </a:r>
            <a:br>
              <a:rPr lang="ru-RU" sz="27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" y="4018806"/>
            <a:ext cx="1990440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64" y="1823047"/>
            <a:ext cx="1944216" cy="29238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90" y="1823047"/>
            <a:ext cx="2147527" cy="2923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18806"/>
            <a:ext cx="2340818" cy="27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1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ПЕРЕОДИЧЕСКИ ПРОВОДЯТСЯ ТЕМАТИЧЕСКИЕ ВЫСТАВКИ ПО ДОКУМЕНТАМ АРХИВНЫХ ФОНДОВ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12" y="1291946"/>
            <a:ext cx="4392488" cy="252028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3707904" cy="199058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05773"/>
            <a:ext cx="2958510" cy="3699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82" y="3824240"/>
            <a:ext cx="1904754" cy="2880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24240"/>
            <a:ext cx="1895881" cy="28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6305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rgbClr val="00B0F0"/>
                </a:solidFill>
              </a:rPr>
              <a:t>Для </a:t>
            </a:r>
            <a:r>
              <a:rPr lang="ru-RU" sz="2000" b="1" dirty="0">
                <a:solidFill>
                  <a:srgbClr val="00B0F0"/>
                </a:solidFill>
              </a:rPr>
              <a:t>чего нужен архив?</a:t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 На этот вопрос и многие другие вопросы ответят и покажут в дни открытых </a:t>
            </a:r>
            <a:r>
              <a:rPr lang="ru-RU" sz="2000" b="1" dirty="0" smtClean="0">
                <a:solidFill>
                  <a:srgbClr val="00B0F0"/>
                </a:solidFill>
              </a:rPr>
              <a:t>дверей, экскурсии, встречи с ветеранами архивной службы.</a:t>
            </a:r>
            <a:r>
              <a:rPr lang="ru-RU" sz="2000" b="1" dirty="0">
                <a:solidFill>
                  <a:srgbClr val="00B0F0"/>
                </a:solidFill>
              </a:rPr>
              <a:t/>
            </a:r>
            <a:br>
              <a:rPr lang="ru-RU" sz="2000" b="1" dirty="0">
                <a:solidFill>
                  <a:srgbClr val="00B0F0"/>
                </a:solidFill>
              </a:rPr>
            </a:b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9949"/>
            <a:ext cx="1984256" cy="25381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79950"/>
            <a:ext cx="2664296" cy="25381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21" y="4288488"/>
            <a:ext cx="2595391" cy="2294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3" y="4219952"/>
            <a:ext cx="1954515" cy="2363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35" y="4306490"/>
            <a:ext cx="2686404" cy="2276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35" y="1079950"/>
            <a:ext cx="2686405" cy="25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0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ЗА МНОГОЛЕТНИЙ ДОБРОСОВЕСТНЫЙ ТРУД В АРХИВНОМ ОТДЕЛЕ И ВЫСОКИЙ ПРОФЕССИОНАЛИЗМ В РАБОТЕ СОТРУДНИКИ АРХИВА НАГРАЖДЕНЫ БЛАГОДАРСТВЕНЫМИ ПИСЬМАМИ МОСКОВСКОЙ ОБЛАСТНОЙ ДУМА, ПОЧЕТНЫМИ ГРАМОТАМИ АДМИНИСТРАЦИИ ГОРОДСКОГО ОКРУГА ЛОТОШИНО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2890664" cy="24482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65600"/>
            <a:ext cx="2890664" cy="24317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44824"/>
            <a:ext cx="5184576" cy="40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9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Адрес архивного отдела: </a:t>
            </a:r>
            <a:b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40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143800</a:t>
            </a:r>
            <a: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, Московская область</a:t>
            </a:r>
            <a:b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4000" kern="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г.о.Лотошино</a:t>
            </a:r>
            <a:r>
              <a:rPr lang="ru-RU" altLang="ru-RU" sz="40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, </a:t>
            </a:r>
            <a:r>
              <a:rPr lang="ru-RU" altLang="ru-RU" sz="4000" kern="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рп.Лотошино</a:t>
            </a:r>
            <a:r>
              <a:rPr lang="ru-RU" altLang="ru-RU" sz="40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, </a:t>
            </a:r>
            <a:r>
              <a:rPr lang="ru-RU" altLang="ru-RU" sz="4000" kern="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ул.Калинина</a:t>
            </a:r>
            <a:r>
              <a:rPr lang="ru-RU" altLang="ru-RU" sz="40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, д.15</a:t>
            </a:r>
            <a: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/>
            </a:r>
            <a:b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40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тел.: </a:t>
            </a:r>
            <a: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8 (</a:t>
            </a:r>
            <a:r>
              <a:rPr lang="ru-RU" altLang="ru-RU" sz="40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49628) 7-09-84</a:t>
            </a:r>
            <a: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/>
            </a:r>
            <a:b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en-US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e-mail</a:t>
            </a:r>
            <a: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: </a:t>
            </a:r>
            <a:r>
              <a:rPr lang="en-US" altLang="ru-RU" sz="40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  <a:hlinkClick r:id="rId2"/>
              </a:rPr>
              <a:t>arhivlot@mail.ru</a:t>
            </a:r>
            <a:endParaRPr lang="en-US" altLang="ru-RU" sz="4000" kern="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ea typeface="+mj-ea"/>
              <a:cs typeface="Arial"/>
            </a:endParaRPr>
          </a:p>
          <a:p>
            <a:pPr algn="ctr"/>
            <a: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/>
            </a:r>
            <a:br>
              <a:rPr lang="ru-RU" altLang="ru-RU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</a:br>
            <a:r>
              <a:rPr lang="ru-RU" altLang="ru-RU" sz="3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Архивисты </a:t>
            </a:r>
            <a:r>
              <a:rPr lang="ru-RU" altLang="ru-RU" sz="32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постоянно </a:t>
            </a:r>
            <a:r>
              <a:rPr lang="ru-RU" altLang="ru-RU" sz="3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на </a:t>
            </a:r>
            <a:r>
              <a:rPr lang="ru-RU" altLang="ru-RU" sz="32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связи с пользователями архивной </a:t>
            </a:r>
            <a:r>
              <a:rPr lang="ru-RU" altLang="ru-RU" sz="3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информации. Все </a:t>
            </a:r>
            <a:r>
              <a:rPr lang="ru-RU" altLang="ru-RU" sz="32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желающие </a:t>
            </a:r>
            <a:r>
              <a:rPr lang="ru-RU" altLang="ru-RU" sz="3200" ker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могут </a:t>
            </a:r>
            <a:r>
              <a:rPr lang="ru-RU" altLang="ru-RU" sz="3200" kern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присоединиться </a:t>
            </a:r>
            <a:r>
              <a:rPr lang="ru-RU" altLang="ru-RU" sz="3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на наш телеграмм-канал: </a:t>
            </a:r>
            <a:r>
              <a:rPr lang="en-US" alt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Arial"/>
              </a:rPr>
              <a:t>https://t.me/arhivlitoshino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4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13.08.2023г. – 65 лет Лотошинскому архиву.</a:t>
            </a:r>
          </a:p>
          <a:p>
            <a:pPr algn="just"/>
            <a:r>
              <a:rPr lang="ru-RU" sz="1400" dirty="0" smtClean="0"/>
              <a:t>90 </a:t>
            </a:r>
            <a:r>
              <a:rPr lang="ru-RU" sz="1400" dirty="0"/>
              <a:t>лет назад 1 июня 1918 года был принят декрет СНК «О реорганизации и централизации архивного дела в Российской Советской Федеративной Социалистической Республике». Он создал юридическую основу для продолжения и реального осуществления архивного дела. Декретом объявлялось, что все архивы старых правительственных учреждений ликвидируются как ведомственные учреждения, хранящиеся в них дела и документы переходят в собственность государства, идет централизация всего архивного дела в масштабах страны. Вместо отдельных, не взаимосвязанных, разобщенных архивов, существовавших в царской России, в стране была создана единая централизованная система государственных архивных учреждений – образовался единый государственный архивный фонд. Все архивные документы стали национальным культурным достоянием народа. </a:t>
            </a:r>
            <a:endParaRPr lang="ru-RU" sz="1400" dirty="0" smtClean="0"/>
          </a:p>
          <a:p>
            <a:pPr algn="just"/>
            <a:r>
              <a:rPr lang="ru-RU" sz="1400" dirty="0" smtClean="0">
                <a:solidFill>
                  <a:srgbClr val="00B050"/>
                </a:solidFill>
              </a:rPr>
              <a:t>Лотошинский </a:t>
            </a:r>
            <a:r>
              <a:rPr lang="ru-RU" sz="1400" dirty="0">
                <a:solidFill>
                  <a:srgbClr val="00B050"/>
                </a:solidFill>
              </a:rPr>
              <a:t>архив был образован 13 августа 1958 года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400" dirty="0" smtClean="0"/>
              <a:t>Документ</a:t>
            </a:r>
            <a:r>
              <a:rPr lang="ru-RU" sz="1400" dirty="0"/>
              <a:t>, считающийся основанием создания Лотошинского районного </a:t>
            </a:r>
            <a:r>
              <a:rPr lang="ru-RU" sz="1400" dirty="0" err="1" smtClean="0"/>
              <a:t>госархива</a:t>
            </a:r>
            <a:r>
              <a:rPr lang="ru-RU" sz="1400" dirty="0" smtClean="0"/>
              <a:t> - это </a:t>
            </a:r>
            <a:r>
              <a:rPr lang="ru-RU" sz="1400" dirty="0"/>
              <a:t>распоряжение исполкома Лотошинского районного Совета депутатов трудящихся Московской области № 98-р от 13.08.1958 «О назначении заведующего архивом при исполкоме райсовета». Первый архив  находился в здании исполкома райсовета.  В октябре 1960 года было отведено помещение под архив, и это здание находилось между кафе и продуктовым </a:t>
            </a:r>
            <a:r>
              <a:rPr lang="ru-RU" sz="1400" dirty="0" smtClean="0"/>
              <a:t>рынком.   </a:t>
            </a:r>
            <a:r>
              <a:rPr lang="ru-RU" sz="1400" dirty="0"/>
              <a:t>В соответствии с Указом Президиума Верховного Совета РСФСР от 01.02.63   «Об   укрупнении   </a:t>
            </a:r>
            <a:r>
              <a:rPr lang="ru-RU" sz="1400" dirty="0" smtClean="0"/>
              <a:t>сельских районов» и </a:t>
            </a:r>
            <a:r>
              <a:rPr lang="ru-RU" sz="1400" dirty="0"/>
              <a:t>изменении </a:t>
            </a:r>
            <a:r>
              <a:rPr lang="ru-RU" sz="1400" dirty="0" smtClean="0"/>
              <a:t>подчиненности                                                                                                           районов </a:t>
            </a:r>
            <a:r>
              <a:rPr lang="ru-RU" sz="1400" dirty="0"/>
              <a:t>и городов Московской </a:t>
            </a:r>
            <a:r>
              <a:rPr lang="ru-RU" sz="1400" dirty="0" smtClean="0"/>
              <a:t>области </a:t>
            </a:r>
            <a:r>
              <a:rPr lang="ru-RU" sz="1400" dirty="0"/>
              <a:t>Лотошинский район, как административная единица, был ликвидирован. Территория района вошла в состав Волоколамского района. Документы нашего архива были вывезены в городской архив г. Волоколамска.</a:t>
            </a:r>
          </a:p>
          <a:p>
            <a:pPr algn="just"/>
            <a:r>
              <a:rPr lang="ru-RU" sz="1400" dirty="0"/>
              <a:t>    11.01.1965 на основании решения исполнительного комитета </a:t>
            </a:r>
            <a:r>
              <a:rPr lang="ru-RU" sz="1400" dirty="0" err="1"/>
              <a:t>Мособлсовета</a:t>
            </a:r>
            <a:r>
              <a:rPr lang="ru-RU" sz="1400" dirty="0"/>
              <a:t> № 16 «О разукрупнении районов» и подчинении городов Московской области вновь был образован Лотошинский район с центром в рабочем поселке Лотошино. В 1965 году документы Лотошинского архива перевозятся из Волоколамского района.</a:t>
            </a:r>
          </a:p>
          <a:p>
            <a:pPr algn="just"/>
            <a:r>
              <a:rPr lang="ru-RU" sz="1400" dirty="0"/>
              <a:t>В 1987 году было введено в эксплуатацию новое кирпичное, 2-х этажное здание </a:t>
            </a:r>
            <a:r>
              <a:rPr lang="ru-RU" sz="1400" dirty="0" smtClean="0"/>
              <a:t>АРХИВ/ЗАГС,  </a:t>
            </a:r>
            <a:r>
              <a:rPr lang="ru-RU" sz="1400" dirty="0"/>
              <a:t>площадью </a:t>
            </a:r>
            <a:r>
              <a:rPr lang="ru-RU" sz="1400" dirty="0" smtClean="0"/>
              <a:t>524,1 </a:t>
            </a:r>
            <a:r>
              <a:rPr lang="ru-RU" sz="1400" dirty="0" err="1"/>
              <a:t>кв.м</a:t>
            </a:r>
            <a:r>
              <a:rPr lang="ru-RU" sz="1400" dirty="0"/>
              <a:t>. До 1992 года в районе существовал государственный архив. В декабре 1992 года распоряжением Главы администрации Лотошинского района </a:t>
            </a:r>
            <a:r>
              <a:rPr lang="ru-RU" sz="1400" dirty="0" err="1"/>
              <a:t>госархив</a:t>
            </a:r>
            <a:r>
              <a:rPr lang="ru-RU" sz="1400" dirty="0"/>
              <a:t> преобразуется в архивный отдел администрации Лотошинского  района и сохраняется по настоящее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23845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0"/>
            <a:ext cx="8589640" cy="2636912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В настоящее время на </a:t>
            </a:r>
            <a:r>
              <a:rPr lang="ru-RU" sz="2200" dirty="0" smtClean="0"/>
              <a:t>учёте </a:t>
            </a:r>
            <a:r>
              <a:rPr lang="ru-RU" sz="2200" dirty="0"/>
              <a:t>в архивном отделе </a:t>
            </a:r>
            <a:r>
              <a:rPr lang="ru-RU" sz="2200" b="1" dirty="0" smtClean="0">
                <a:solidFill>
                  <a:srgbClr val="00B0F0"/>
                </a:solidFill>
              </a:rPr>
              <a:t>153</a:t>
            </a:r>
            <a:r>
              <a:rPr lang="ru-RU" sz="2200" dirty="0" smtClean="0"/>
              <a:t> </a:t>
            </a:r>
            <a:r>
              <a:rPr lang="ru-RU" sz="2200" dirty="0"/>
              <a:t>фонда объемом </a:t>
            </a:r>
            <a:r>
              <a:rPr lang="ru-RU" sz="2200" b="1" dirty="0" smtClean="0">
                <a:solidFill>
                  <a:srgbClr val="00B0F0"/>
                </a:solidFill>
              </a:rPr>
              <a:t>50847</a:t>
            </a:r>
            <a:r>
              <a:rPr lang="ru-RU" sz="2200" dirty="0" smtClean="0"/>
              <a:t> </a:t>
            </a:r>
            <a:r>
              <a:rPr lang="ru-RU" sz="2200" dirty="0"/>
              <a:t>единиц хранения за </a:t>
            </a:r>
            <a:r>
              <a:rPr lang="ru-RU" sz="2200" b="1" dirty="0" smtClean="0">
                <a:solidFill>
                  <a:srgbClr val="00B0F0"/>
                </a:solidFill>
              </a:rPr>
              <a:t>1885- 2022 </a:t>
            </a:r>
            <a:r>
              <a:rPr lang="ru-RU" sz="2200" dirty="0"/>
              <a:t>годы</a:t>
            </a:r>
            <a:br>
              <a:rPr lang="ru-RU" sz="2200" dirty="0"/>
            </a:br>
            <a:r>
              <a:rPr lang="ru-RU" sz="2200" dirty="0"/>
              <a:t>Общая площадь помещения архивного отдела: </a:t>
            </a:r>
            <a:r>
              <a:rPr lang="ru-RU" sz="2200" b="1" dirty="0" smtClean="0"/>
              <a:t>344,4</a:t>
            </a:r>
            <a:r>
              <a:rPr lang="ru-RU" sz="2200" dirty="0" smtClean="0"/>
              <a:t> </a:t>
            </a:r>
            <a:r>
              <a:rPr lang="ru-RU" sz="2200" dirty="0" err="1"/>
              <a:t>кв.м</a:t>
            </a:r>
            <a:r>
              <a:rPr lang="ru-RU" sz="2200" dirty="0"/>
              <a:t>; из </a:t>
            </a:r>
            <a:r>
              <a:rPr lang="ru-RU" sz="2200" dirty="0" smtClean="0"/>
              <a:t>них архивохранилища занимают </a:t>
            </a:r>
            <a:r>
              <a:rPr lang="ru-RU" sz="2000" b="1" dirty="0" smtClean="0"/>
              <a:t>139,0 </a:t>
            </a:r>
            <a:r>
              <a:rPr lang="ru-RU" sz="2000" b="1" dirty="0" err="1" smtClean="0"/>
              <a:t>кв.м</a:t>
            </a:r>
            <a:r>
              <a:rPr lang="ru-RU" sz="3200" b="1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ДОКУМЕНТЫ ХРАНЯТСЯ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КАК НА СТАЦИОНАРНЫХ СТЕЛЛАЖАХ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ТАК И НА СОВРЕМЕННОМ ОБОРУДОВАНИИ-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МОБИЛЬНЫХ СТЕЛЛАЖАХ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672408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42" y="2636912"/>
            <a:ext cx="3384376" cy="4104456"/>
          </a:xfrm>
        </p:spPr>
      </p:pic>
    </p:spTree>
    <p:extLst>
      <p:ext uri="{BB962C8B-B14F-4D97-AF65-F5344CB8AC3E}">
        <p14:creationId xmlns:p14="http://schemas.microsoft.com/office/powerpoint/2010/main" val="78711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01297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 весь период существования Лотошинского архива произошло много изменений: это и смена руководителей, и переезды, но остались неизменными основные направления в работе – хранение, комплектование, учет и использование архивных 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ДОКУМЕНТОВ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916832"/>
            <a:ext cx="3394472" cy="42093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754760" cy="4209330"/>
          </a:xfrm>
        </p:spPr>
      </p:pic>
    </p:spTree>
    <p:extLst>
      <p:ext uri="{BB962C8B-B14F-4D97-AF65-F5344CB8AC3E}">
        <p14:creationId xmlns:p14="http://schemas.microsoft.com/office/powerpoint/2010/main" val="99419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НАЧАЛЬНИК АРХИВНОГО ОТДЕЛА-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КРОПИВНИЦКАЯ ОКСАНА ВИКТОРОВНА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2880320" cy="4680520"/>
          </a:xfrm>
        </p:spPr>
      </p:pic>
    </p:spTree>
    <p:extLst>
      <p:ext uri="{BB962C8B-B14F-4D97-AF65-F5344CB8AC3E}">
        <p14:creationId xmlns:p14="http://schemas.microsoft.com/office/powerpoint/2010/main" val="215105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ГЛАВНЫЙ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СПЕЦИАЛИСТ-СМИРНОВА ИРИНА ИГОРЕВНА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00200"/>
            <a:ext cx="4176464" cy="5141168"/>
          </a:xfrm>
        </p:spPr>
      </p:pic>
    </p:spTree>
    <p:extLst>
      <p:ext uri="{BB962C8B-B14F-4D97-AF65-F5344CB8AC3E}">
        <p14:creationId xmlns:p14="http://schemas.microsoft.com/office/powerpoint/2010/main" val="339644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ГЛАВНЫЙ ИНСПЕКТОР -</a:t>
            </a: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ДЕНЧИК СВЕТЛАНА АЛЕКСАНДРОВНА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00200"/>
            <a:ext cx="4104456" cy="4925144"/>
          </a:xfrm>
        </p:spPr>
      </p:pic>
    </p:spTree>
    <p:extLst>
      <p:ext uri="{BB962C8B-B14F-4D97-AF65-F5344CB8AC3E}">
        <p14:creationId xmlns:p14="http://schemas.microsoft.com/office/powerpoint/2010/main" val="143839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ВЕДУЩИЙ СПЕЦИАЛИСТ-МИХАЙЛОВА НАТАЛЬЯ ВЛАДИМИРОВНА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00200"/>
            <a:ext cx="3888432" cy="5069160"/>
          </a:xfrm>
        </p:spPr>
      </p:pic>
    </p:spTree>
    <p:extLst>
      <p:ext uri="{BB962C8B-B14F-4D97-AF65-F5344CB8AC3E}">
        <p14:creationId xmlns:p14="http://schemas.microsoft.com/office/powerpoint/2010/main" val="23759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СОСТАВ И ОБЪЕМ АРХИВНЫХ ДОКУМЕНТОВ </a:t>
            </a:r>
            <a:br>
              <a:rPr lang="ru-RU" sz="3200" b="1" dirty="0"/>
            </a:br>
            <a:r>
              <a:rPr lang="ru-RU" sz="3200" b="1" dirty="0"/>
              <a:t>на </a:t>
            </a:r>
            <a:r>
              <a:rPr lang="ru-RU" sz="3200" b="1" dirty="0" smtClean="0"/>
              <a:t>01.08.2023 </a:t>
            </a:r>
            <a:r>
              <a:rPr lang="ru-RU" sz="3200" b="1" dirty="0"/>
              <a:t>года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035835"/>
              </p:ext>
            </p:extLst>
          </p:nvPr>
        </p:nvGraphicFramePr>
        <p:xfrm>
          <a:off x="457200" y="1600200"/>
          <a:ext cx="8229600" cy="463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29834222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811152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90286300"/>
                    </a:ext>
                  </a:extLst>
                </a:gridCol>
              </a:tblGrid>
              <a:tr h="13376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92D050"/>
                          </a:solidFill>
                        </a:rPr>
                        <a:t>Всего 50857 единиц хранения, из них: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60271"/>
                  </a:ext>
                </a:extLst>
              </a:tr>
              <a:tr h="1025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Федеральная собственность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Собственность Московской области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Муниципальная собственность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9838217"/>
                  </a:ext>
                </a:extLst>
              </a:tr>
              <a:tr h="9363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B0F0"/>
                          </a:solidFill>
                        </a:rPr>
                        <a:t>3160</a:t>
                      </a:r>
                      <a:endParaRPr lang="ru-RU" sz="3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B0F0"/>
                          </a:solidFill>
                        </a:rPr>
                        <a:t>34398</a:t>
                      </a:r>
                      <a:endParaRPr lang="ru-RU" sz="3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B0F0"/>
                          </a:solidFill>
                        </a:rPr>
                        <a:t>13289</a:t>
                      </a:r>
                      <a:endParaRPr lang="ru-RU" sz="3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35771"/>
                  </a:ext>
                </a:extLst>
              </a:tr>
              <a:tr h="57963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ДОКУМЕНТЫ</a:t>
                      </a:r>
                      <a:r>
                        <a:rPr lang="ru-RU" sz="2000" b="1" baseline="0" dirty="0" smtClean="0"/>
                        <a:t> ПОСТОЯННОГО ХРАНЕНИЯ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 ЛИЧНОМУ СОСТАВУ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77646"/>
                  </a:ext>
                </a:extLst>
              </a:tr>
              <a:tr h="7579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B0F0"/>
                          </a:solidFill>
                        </a:rPr>
                        <a:t>35550</a:t>
                      </a:r>
                      <a:endParaRPr lang="ru-RU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B0F0"/>
                          </a:solidFill>
                        </a:rPr>
                        <a:t>15297</a:t>
                      </a:r>
                      <a:endParaRPr lang="ru-RU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69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6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534</Words>
  <Application>Microsoft Office PowerPoint</Application>
  <PresentationFormat>Экран (4:3)</PresentationFormat>
  <Paragraphs>38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В настоящее время на учёте в архивном отделе 153 фонда объемом 50847 единиц хранения за 1885- 2022 годы Общая площадь помещения архивного отдела: 344,4 кв.м; из них архивохранилища занимают 139,0 кв.м. ДОКУМЕНТЫ ХРАНЯТСЯ  КАК НА СТАЦИОНАРНЫХ СТЕЛЛАЖАХ ТАК И НА СОВРЕМЕННОМ ОБОРУДОВАНИИ- МОБИЛЬНЫХ СТЕЛЛАЖАХ </vt:lpstr>
      <vt:lpstr>За весь период существования Лотошинского архива произошло много изменений: это и смена руководителей, и переезды, но остались неизменными основные направления в работе – хранение, комплектование, учет и использование архивных ДОКУМЕНТОВ</vt:lpstr>
      <vt:lpstr>НАЧАЛЬНИК АРХИВНОГО ОТДЕЛА- КРОПИВНИЦКАЯ ОКСАНА ВИКТОРОВНА</vt:lpstr>
      <vt:lpstr>ГЛАВНЫЙ СПЕЦИАЛИСТ-СМИРНОВА ИРИНА ИГОРЕВНА</vt:lpstr>
      <vt:lpstr> ГЛАВНЫЙ ИНСПЕКТОР - ДЕНЧИК СВЕТЛАНА АЛЕКСАНДРОВНА </vt:lpstr>
      <vt:lpstr>ВЕДУЩИЙ СПЕЦИАЛИСТ-МИХАЙЛОВА НАТАЛЬЯ ВЛАДИМИРОВНА</vt:lpstr>
      <vt:lpstr>СОСТАВ И ОБЪЕМ АРХИВНЫХ ДОКУМЕНТОВ  на 01.08.2023 года</vt:lpstr>
      <vt:lpstr> За последние годы архивным отделом принят на хранение большой объем документов от учреждений района. </vt:lpstr>
      <vt:lpstr>АРХИВ ОСНАЩЕН : автоматической охранной и пожарной сигнализацией, автоматической системой пожаротушения.</vt:lpstr>
      <vt:lpstr>РАБОЧИЕ БУДНИ АРХИВИСТОВ</vt:lpstr>
      <vt:lpstr>РАБОЧИЕ БУДНИ АРХИВИСТОВ</vt:lpstr>
      <vt:lpstr> В АРХИВ ОБРАЩАЮТСЯ ПО САМЫМ РАЗНЫМ ВОПРОСАМ: О ЗАРАБОТНОЙ ПЛАТЕ, О ПОДТВЕРЖДЕНИИ СТАЖА РАБОТЫ, ПО РАЗЛИЧНЫМ ВОПРОСАМ, ДАЮЩИЕ ПРАВО НА ЛЬГОТЫ, РОДОСЛОВНАЯ, АКТУАЛЬНЫЕ ВОПРОСЫ, СВЯЗАННЫЕ С НЕДВИЖИМЫМ ИМУЩЕСТВОМ. </vt:lpstr>
      <vt:lpstr>В случаях отсутствия возможности архивного отдела самостоятельно провести работу по установлению родословных связей, есть возможность посетить читальный зал и сотрудники архивного отдела предоставят необходимые для исследования документы. </vt:lpstr>
      <vt:lpstr>ПЕРЕОДИЧЕСКИ ПРОВОДЯТСЯ ТЕМАТИЧЕСКИЕ ВЫСТАВКИ ПО ДОКУМЕНТАМ АРХИВНЫХ ФОНДОВ</vt:lpstr>
      <vt:lpstr> Для чего нужен архив?  На этот вопрос и многие другие вопросы ответят и покажут в дни открытых дверей, экскурсии, встречи с ветеранами архивной службы. </vt:lpstr>
      <vt:lpstr>ЗА МНОГОЛЕТНИЙ ДОБРОСОВЕСТНЫЙ ТРУД В АРХИВНОМ ОТДЕЛЕ И ВЫСОКИЙ ПРОФЕССИОНАЛИЗМ В РАБОТЕ СОТРУДНИКИ АРХИВА НАГРАЖДЕНЫ БЛАГОДАРСТВЕНЫМИ ПИСЬМАМИ МОСКОВСКОЙ ОБЛАСТНОЙ ДУМА, ПОЧЕТНЫМИ ГРАМОТАМИ АДМИНИСТРАЦИИ ГОРОДСКОГО ОКРУГА ЛОТОШИНО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Холодов А.А.</dc:creator>
  <cp:lastModifiedBy>Аныгина А.В.</cp:lastModifiedBy>
  <cp:revision>83</cp:revision>
  <dcterms:created xsi:type="dcterms:W3CDTF">2018-02-15T08:26:40Z</dcterms:created>
  <dcterms:modified xsi:type="dcterms:W3CDTF">2023-08-08T07:44:29Z</dcterms:modified>
</cp:coreProperties>
</file>